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B7D"/>
    <a:srgbClr val="336EA8"/>
    <a:srgbClr val="94B9D6"/>
    <a:srgbClr val="1869A6"/>
    <a:srgbClr val="FFF9E7"/>
    <a:srgbClr val="2AA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E944-3640-4B1A-8ED0-99A1EBEB644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05B1-61C4-4E4C-B5E9-5C937F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1773-843B-402D-B943-E7367BE302C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23A7-FDE5-4555-AB7B-2BBB96A8A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70EA-6772-46E1-B85C-084191B23B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3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70EA-6772-46E1-B85C-084191B23B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20F9A-DFA0-4189-B502-951ABE0D9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6E85-A47D-4EB8-AACC-5D71388BF9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6502-5A71-49D7-91EF-E9D795A0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2CB4-0340-43A8-A558-65E5F6C9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AB7B-7005-4435-A7A3-37533F4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77F9-2A00-47FF-A8CF-CA2FA3234A29}" type="datetime1">
              <a:rPr lang="en-US" smtClean="0"/>
              <a:t>9/9/2024</a:t>
            </a:fld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D404EBF-6236-4A3D-BEB9-F17357463B06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7D51-1B41-4AAB-838C-EF900F85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C4BE-FE7F-4C02-9A3E-71BC3A48C6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140D0A2-F8A9-7918-6D42-0B21462A7985}"/>
              </a:ext>
            </a:extLst>
          </p:cNvPr>
          <p:cNvSpPr/>
          <p:nvPr userDrawn="1"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9A13-D855-42EA-8471-DDA8E13B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062-6971-4C1F-A975-AC85DCD0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29" y="0"/>
            <a:ext cx="10896599" cy="102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55ECB-B9CD-4FA5-AACA-CDD01AAC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6B-F0E0-4BB1-94D6-738E49DF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263D-828A-4F7C-B53F-CF7F3AF23101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5738-7A1D-4D54-ADFC-91C34D4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C986-B0A0-4B82-9134-1B7676F5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B8BC-3AC4-4059-BB3C-B12B6148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C1D0E-02A9-4DFB-8CA3-A94A10E7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F7A1-D368-4F71-BA41-54CA742F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11DA-715D-4CCB-8B4E-F539348944E6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9678-2347-4C47-858A-5508F83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0E8F-0367-4945-87E5-F2D254A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4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8A88-1EE1-3422-84E1-7CB361B1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043" y="-19526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1FC91-FAA2-D65F-E901-C6884F9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79B47-FAC9-4AEE-B74B-3F584ED26D59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D4D-60AF-93C1-9BF4-DCE9AEF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@MCIT-2024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D901-3047-7838-FFFA-C6F934BA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3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C93D-B4D2-42F3-BA83-C873551C3F7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EA8D-97B4-4ECB-956D-9327FF699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2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0B6D-1D51-4444-8393-E35BA63F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61446-D5C8-48D6-8362-2691AC20F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4AA4-5DCE-4AE8-9BC9-F29480F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7E75-7A42-4529-81A0-F6CFD6AF1551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058-AB46-40A5-B5AE-E9862D3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426E-5AEB-4C83-A17B-24163816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8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E44-49C7-449D-9550-1E7B6597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4F7-FE01-4FEF-BC23-4EBFFF37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7F4-F1D2-4A96-86BB-A483107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9BA3-57A0-4B4B-A089-2C5CE87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DF6D-CD2D-433E-84D7-E83F8FCE5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DD0D-C88D-431E-BC92-4367CEB00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BEB5-E386-9685-E6D3-A062E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25BB-1073-4118-9189-772DE57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C724-756A-4777-8D83-3CD9AFD1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C4DE-2AB7-4E43-BFBA-6FF436D9B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CCFF-F409-4BF2-9883-91BA170B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546C-EE17-4181-9D6E-D78043A81B8F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2A71-7516-408D-862B-A5F3404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13D0-7994-4BCE-AE17-12E991F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14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53-ADBE-4538-BDCF-8A6C0C0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71" y="115435"/>
            <a:ext cx="10923815" cy="8969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BC3-80C1-40A0-B8BD-B9E9F564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B7EDB-C158-4B0F-AC48-1D7DE7DC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E96D1-3002-4810-98AF-A275B633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BB9A-2C9B-4E96-9E5C-6C3BE644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99CCF-14FE-46E4-AEF3-3520D66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DEA4-61AE-4340-8E71-F8E1C0C7F674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93FD-6F8C-4BED-896C-CBA26D0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6D6A-EFFC-4E81-9BDD-C595B6C9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5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566-0B23-4F08-ACF0-2DDFF54A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64" y="-59416"/>
            <a:ext cx="10515600" cy="1112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6B25-2A2B-41A7-AF6D-57D5055F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5C9F0-C082-4566-AEB4-F08316D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48D6-A9E0-485D-BA28-15D5DACA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526D-307A-4059-80C4-1413758A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22F-3DE8-45A0-9F67-6061DB1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B196-D439-43FF-B35C-F9A301B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8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50E-3F73-4F95-89B8-BF9D660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E4F2-B1FE-4665-B99F-04C8EBAA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1F0C4-D797-433C-B73A-9C3B4D1B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3DABF-2DE9-4FD5-B4A8-5E200B9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9E29-3541-490B-A77A-28C8A779906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32E28-C4D1-4761-BD12-20FBE94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F5A0-DC82-4F6C-8E49-2C9987C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410-9CC3-4CD7-A18A-2A1FBD8F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7FFE-99AB-4F61-A4A2-7D7A5832C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EFC75-BA25-436F-A339-F8970D50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E525-9C27-44A4-ADC4-FEBFF45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57-4896-492E-A421-79CA1BC6A688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E2F3-7DBB-4D25-9537-D2D24B0D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A639-0697-4DE3-8BE3-94C24D6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F972D6-1319-4F4E-A35B-D719D3F5F86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C812-25A0-4E40-A6AB-B4A290A6315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B25836A6-A2F7-4171-AA21-6CC267FCC70F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1E89A-F8E2-4201-95AC-F9DBA9C318F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E728FAA-6989-49E4-827F-768285FCB943}"/>
              </a:ext>
            </a:extLst>
          </p:cNvPr>
          <p:cNvSpPr/>
          <p:nvPr userDrawn="1"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AA08C-8FDB-46C4-8ADC-9425CB5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86" y="136526"/>
            <a:ext cx="11103428" cy="1041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7012-56A5-4A5F-AE60-B293BCF5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DDF-39F3-4F98-9232-F9B55E8C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2979B47-FAC9-4AEE-B74B-3F584ED26D59}" type="datetime1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2B0E-0FEF-49F7-B246-1C5E6D54C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@MCIT-2024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8069-45EF-4F1D-8025-75594D26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C5039-D513-FFAD-142A-62C1DD10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84FD2-D4E3-D796-9562-28E235AD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4DB0-3247-C576-7E77-DDD32DF2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0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INCLUDES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includes 3 files,</a:t>
            </a:r>
          </a:p>
          <a:p>
            <a:pPr lvl="1"/>
            <a:r>
              <a:rPr lang="en-US" sz="1800" dirty="0"/>
              <a:t>bootstrap.min.css</a:t>
            </a:r>
          </a:p>
          <a:p>
            <a:pPr lvl="1"/>
            <a:r>
              <a:rPr lang="en-US" sz="1800" dirty="0"/>
              <a:t>jquery.min.js</a:t>
            </a:r>
          </a:p>
          <a:p>
            <a:pPr lvl="1"/>
            <a:r>
              <a:rPr lang="en-US" sz="1800" dirty="0"/>
              <a:t>Bootstrap.min.js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9"/>
          <a:stretch/>
        </p:blipFill>
        <p:spPr>
          <a:xfrm>
            <a:off x="1604564" y="4489490"/>
            <a:ext cx="840865" cy="103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07" y="4635195"/>
            <a:ext cx="851985" cy="910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7" y="4635195"/>
            <a:ext cx="744717" cy="7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080104"/>
          </a:xfrm>
        </p:spPr>
        <p:txBody>
          <a:bodyPr>
            <a:normAutofit/>
          </a:bodyPr>
          <a:lstStyle/>
          <a:p>
            <a:r>
              <a:rPr lang="en-US" sz="2000" dirty="0"/>
              <a:t>We can include it either by using CDN or downloaded files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Syntax for using CDN (Content Distribution Network)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Syntax for using downloaded files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00" b="1" dirty="0"/>
              <a:t>&lt;script type = </a:t>
            </a:r>
            <a:r>
              <a:rPr lang="en-US" sz="1600" b="1" dirty="0">
                <a:solidFill>
                  <a:srgbClr val="00B050"/>
                </a:solidFill>
              </a:rPr>
              <a:t>“text/</a:t>
            </a:r>
            <a:r>
              <a:rPr lang="en-US" sz="1600" b="1" dirty="0" err="1">
                <a:solidFill>
                  <a:srgbClr val="00B050"/>
                </a:solidFill>
              </a:rPr>
              <a:t>javascript</a:t>
            </a:r>
            <a:r>
              <a:rPr lang="en-US" sz="1600" b="1" dirty="0">
                <a:solidFill>
                  <a:srgbClr val="00B050"/>
                </a:solidFill>
              </a:rPr>
              <a:t>” </a:t>
            </a:r>
            <a:r>
              <a:rPr lang="en-US" sz="1600" b="1" dirty="0" err="1"/>
              <a:t>src</a:t>
            </a:r>
            <a:r>
              <a:rPr lang="en-US" sz="1600" b="1" dirty="0"/>
              <a:t> = </a:t>
            </a:r>
            <a:r>
              <a:rPr lang="en-US" sz="1600" b="1" dirty="0">
                <a:solidFill>
                  <a:srgbClr val="00B050"/>
                </a:solidFill>
              </a:rPr>
              <a:t>“jquery.min.js”</a:t>
            </a:r>
            <a:r>
              <a:rPr lang="en-US" sz="1600" b="1" dirty="0"/>
              <a:t>&gt;&lt;/script&gt;</a:t>
            </a:r>
          </a:p>
          <a:p>
            <a:pPr marL="0" indent="0">
              <a:buNone/>
            </a:pPr>
            <a:r>
              <a:rPr lang="en-US" sz="1600" b="1" dirty="0"/>
              <a:t>	 &lt;script type = </a:t>
            </a:r>
            <a:r>
              <a:rPr lang="en-US" sz="1600" b="1" dirty="0">
                <a:solidFill>
                  <a:srgbClr val="00B050"/>
                </a:solidFill>
              </a:rPr>
              <a:t>“text/</a:t>
            </a:r>
            <a:r>
              <a:rPr lang="en-US" sz="1600" b="1" dirty="0" err="1">
                <a:solidFill>
                  <a:srgbClr val="00B050"/>
                </a:solidFill>
              </a:rPr>
              <a:t>javascript</a:t>
            </a:r>
            <a:r>
              <a:rPr lang="en-US" sz="1600" b="1" dirty="0">
                <a:solidFill>
                  <a:srgbClr val="00B050"/>
                </a:solidFill>
              </a:rPr>
              <a:t>”</a:t>
            </a:r>
            <a:r>
              <a:rPr lang="en-US" sz="1600" b="1" dirty="0"/>
              <a:t> </a:t>
            </a:r>
            <a:r>
              <a:rPr lang="en-US" sz="1600" b="1" dirty="0" err="1"/>
              <a:t>src</a:t>
            </a:r>
            <a:r>
              <a:rPr lang="en-US" sz="1600" b="1" dirty="0"/>
              <a:t> = </a:t>
            </a:r>
            <a:r>
              <a:rPr lang="en-US" sz="1600" b="1" dirty="0">
                <a:solidFill>
                  <a:srgbClr val="00B050"/>
                </a:solidFill>
              </a:rPr>
              <a:t>“bootstrap.min.js”</a:t>
            </a:r>
            <a:r>
              <a:rPr lang="en-US" sz="1600" b="1" dirty="0"/>
              <a:t>&gt;&lt;/script&gt;</a:t>
            </a:r>
          </a:p>
          <a:p>
            <a:pPr marL="0" indent="0">
              <a:buNone/>
            </a:pPr>
            <a:r>
              <a:rPr lang="en-US" sz="1600" b="1" dirty="0"/>
              <a:t>	&lt;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link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rel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sz="1600" b="1" dirty="0">
                <a:solidFill>
                  <a:srgbClr val="00B050"/>
                </a:solidFill>
              </a:rPr>
              <a:t>“</a:t>
            </a:r>
            <a:r>
              <a:rPr lang="en-US" sz="1600" b="1" dirty="0" err="1">
                <a:solidFill>
                  <a:srgbClr val="00B050"/>
                </a:solidFill>
              </a:rPr>
              <a:t>stylesheet</a:t>
            </a:r>
            <a:r>
              <a:rPr lang="en-US" sz="1600" b="1" dirty="0">
                <a:solidFill>
                  <a:srgbClr val="00B050"/>
                </a:solidFill>
              </a:rPr>
              <a:t>” type = “text/</a:t>
            </a:r>
            <a:r>
              <a:rPr lang="en-US" sz="1600" b="1" dirty="0" err="1">
                <a:solidFill>
                  <a:srgbClr val="00B050"/>
                </a:solidFill>
              </a:rPr>
              <a:t>css</a:t>
            </a:r>
            <a:r>
              <a:rPr lang="en-US" sz="1600" b="1" dirty="0">
                <a:solidFill>
                  <a:srgbClr val="00B050"/>
                </a:solidFill>
              </a:rPr>
              <a:t>”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href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=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“bootstrap.min.css”</a:t>
            </a:r>
            <a:r>
              <a:rPr lang="en-US" sz="1600" b="1" dirty="0"/>
              <a:t>&gt;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3"/>
          <a:srcRect t="68943" b="18299"/>
          <a:stretch/>
        </p:blipFill>
        <p:spPr>
          <a:xfrm>
            <a:off x="1154954" y="3855568"/>
            <a:ext cx="10935859" cy="10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has a concept of containing elements to wrap site contents.</a:t>
            </a:r>
          </a:p>
          <a:p>
            <a:endParaRPr lang="en-US" sz="2000" dirty="0"/>
          </a:p>
          <a:p>
            <a:r>
              <a:rPr lang="en-US" sz="2000" dirty="0"/>
              <a:t>There are two types of containers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.container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1800" dirty="0"/>
              <a:t>Class used for a responsive fixed width.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.container-fluid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1800" dirty="0"/>
              <a:t>Class used for a full-width container.</a:t>
            </a:r>
          </a:p>
        </p:txBody>
      </p:sp>
    </p:spTree>
    <p:extLst>
      <p:ext uri="{BB962C8B-B14F-4D97-AF65-F5344CB8AC3E}">
        <p14:creationId xmlns:p14="http://schemas.microsoft.com/office/powerpoint/2010/main" val="1984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63288"/>
          </a:xfrm>
        </p:spPr>
        <p:txBody>
          <a:bodyPr>
            <a:normAutofit/>
          </a:bodyPr>
          <a:lstStyle/>
          <a:p>
            <a:r>
              <a:rPr lang="en-US" sz="2000" dirty="0"/>
              <a:t>Syntax for using </a:t>
            </a:r>
            <a:r>
              <a:rPr lang="en-US" sz="2000" dirty="0">
                <a:solidFill>
                  <a:srgbClr val="FF0000"/>
                </a:solidFill>
              </a:rPr>
              <a:t>.container</a:t>
            </a:r>
          </a:p>
          <a:p>
            <a:pPr marL="0" indent="0">
              <a:buNone/>
            </a:pPr>
            <a:r>
              <a:rPr lang="en-US" sz="2000" dirty="0"/>
              <a:t>	&lt;div class  = “container”&gt;</a:t>
            </a:r>
          </a:p>
          <a:p>
            <a:pPr marL="0" indent="0">
              <a:buNone/>
            </a:pPr>
            <a:r>
              <a:rPr lang="en-US" sz="2000" dirty="0"/>
              <a:t>		…</a:t>
            </a:r>
          </a:p>
          <a:p>
            <a:pPr marL="0" indent="0">
              <a:buNone/>
            </a:pPr>
            <a:r>
              <a:rPr lang="en-US" sz="2000" dirty="0"/>
              <a:t>	&lt;/div&gt;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Syntax for using </a:t>
            </a:r>
            <a:r>
              <a:rPr lang="en-US" sz="2000" dirty="0">
                <a:solidFill>
                  <a:srgbClr val="FF0000"/>
                </a:solidFill>
              </a:rPr>
              <a:t>.container-fluid</a:t>
            </a:r>
          </a:p>
          <a:p>
            <a:pPr marL="0" indent="0">
              <a:buNone/>
            </a:pPr>
            <a:r>
              <a:rPr lang="en-US" sz="2000" dirty="0"/>
              <a:t>	&lt;div class = “container-fluid”&gt;</a:t>
            </a:r>
          </a:p>
          <a:p>
            <a:pPr marL="0" indent="0">
              <a:buNone/>
            </a:pPr>
            <a:r>
              <a:rPr lang="en-US" sz="2000" dirty="0"/>
              <a:t>		…</a:t>
            </a:r>
          </a:p>
          <a:p>
            <a:pPr marL="0" indent="0">
              <a:buNone/>
            </a:pPr>
            <a:r>
              <a:rPr lang="en-US" sz="2000" dirty="0"/>
              <a:t>	&lt;/div&gt;</a:t>
            </a:r>
          </a:p>
        </p:txBody>
      </p:sp>
    </p:spTree>
    <p:extLst>
      <p:ext uri="{BB962C8B-B14F-4D97-AF65-F5344CB8AC3E}">
        <p14:creationId xmlns:p14="http://schemas.microsoft.com/office/powerpoint/2010/main" val="142599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080104"/>
          </a:xfrm>
        </p:spPr>
        <p:txBody>
          <a:bodyPr>
            <a:normAutofit/>
          </a:bodyPr>
          <a:lstStyle/>
          <a:p>
            <a:r>
              <a:rPr lang="en-US" sz="2000" dirty="0"/>
              <a:t>It is a structure (Usually 2D) made up of series of intersecting straight (Vertical/Horizontal) lines.</a:t>
            </a:r>
          </a:p>
          <a:p>
            <a:endParaRPr lang="en-US" sz="2000" dirty="0"/>
          </a:p>
          <a:p>
            <a:r>
              <a:rPr lang="en-US" sz="2000" dirty="0"/>
              <a:t>It is used to structure the contents.</a:t>
            </a:r>
          </a:p>
          <a:p>
            <a:endParaRPr lang="en-US" sz="2000" dirty="0"/>
          </a:p>
          <a:p>
            <a:r>
              <a:rPr lang="en-US" sz="2000" dirty="0"/>
              <a:t>It is a very effective method to create a consistent layout rapidly &amp; effectively using Html &amp; CSS.</a:t>
            </a:r>
          </a:p>
          <a:p>
            <a:endParaRPr lang="en-US" sz="2000" dirty="0"/>
          </a:p>
          <a:p>
            <a:r>
              <a:rPr lang="en-US" sz="2000" dirty="0"/>
              <a:t>Makes the website easy to scan &amp; reduces the load on users.</a:t>
            </a:r>
          </a:p>
        </p:txBody>
      </p:sp>
    </p:spTree>
    <p:extLst>
      <p:ext uri="{BB962C8B-B14F-4D97-AF65-F5344CB8AC3E}">
        <p14:creationId xmlns:p14="http://schemas.microsoft.com/office/powerpoint/2010/main" val="64948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Structure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49871" b="4639"/>
          <a:stretch/>
        </p:blipFill>
        <p:spPr>
          <a:xfrm>
            <a:off x="1154954" y="2592370"/>
            <a:ext cx="9753600" cy="33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4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sz="2000" dirty="0"/>
              <a:t>It allows up to 12 columns across the page.</a:t>
            </a:r>
          </a:p>
          <a:p>
            <a:endParaRPr lang="en-US" sz="2000" dirty="0"/>
          </a:p>
          <a:p>
            <a:r>
              <a:rPr lang="en-US" sz="2000" dirty="0"/>
              <a:t>We can divide the containers in rows and each row in columns with space multiple of 12.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4401" t="56701" r="17462" b="6894"/>
          <a:stretch/>
        </p:blipFill>
        <p:spPr>
          <a:xfrm>
            <a:off x="1154954" y="4331617"/>
            <a:ext cx="5279010" cy="21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37511"/>
            <a:ext cx="8825659" cy="3416300"/>
          </a:xfrm>
        </p:spPr>
        <p:txBody>
          <a:bodyPr>
            <a:normAutofit/>
          </a:bodyPr>
          <a:lstStyle/>
          <a:p>
            <a:r>
              <a:rPr lang="en-US" sz="2000" dirty="0"/>
              <a:t>We can use any combination that the sum be equal to 12.</a:t>
            </a:r>
          </a:p>
          <a:p>
            <a:endParaRPr lang="en-US" sz="2000" dirty="0"/>
          </a:p>
          <a:p>
            <a:r>
              <a:rPr lang="en-US" sz="2000" dirty="0"/>
              <a:t>Responsive Bootstraps' grid system with 3 columns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6759" t="32683" r="4808" b="4198"/>
          <a:stretch/>
        </p:blipFill>
        <p:spPr>
          <a:xfrm>
            <a:off x="2754753" y="3880703"/>
            <a:ext cx="5561814" cy="2977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8041" y="4181573"/>
            <a:ext cx="1451728" cy="258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33831" y="4183142"/>
            <a:ext cx="3458061" cy="258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0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Classes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4305" t="55155" r="19394" b="14261"/>
          <a:stretch/>
        </p:blipFill>
        <p:spPr>
          <a:xfrm>
            <a:off x="1437758" y="2950591"/>
            <a:ext cx="9191557" cy="238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74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Options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3241" t="27148" r="12919"/>
          <a:stretch/>
        </p:blipFill>
        <p:spPr>
          <a:xfrm>
            <a:off x="1902035" y="1539753"/>
            <a:ext cx="8663232" cy="4402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19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875" r="96000">
                        <a14:foregroundMark x1="14875" y1="39000" x2="14875" y2="39000"/>
                        <a14:foregroundMark x1="12875" y1="45667" x2="12875" y2="45667"/>
                        <a14:foregroundMark x1="13625" y1="53667" x2="13625" y2="53667"/>
                        <a14:foregroundMark x1="22750" y1="44333" x2="22750" y2="44333"/>
                        <a14:foregroundMark x1="27250" y1="47000" x2="27250" y2="47000"/>
                        <a14:foregroundMark x1="30625" y1="47667" x2="30625" y2="47667"/>
                        <a14:foregroundMark x1="32875" y1="49000" x2="32875" y2="49000"/>
                        <a14:foregroundMark x1="35375" y1="47000" x2="35375" y2="47000"/>
                        <a14:foregroundMark x1="38125" y1="47333" x2="38125" y2="47333"/>
                        <a14:foregroundMark x1="40500" y1="47333" x2="40500" y2="47333"/>
                        <a14:foregroundMark x1="43000" y1="47000" x2="43000" y2="47000"/>
                        <a14:foregroundMark x1="45750" y1="48667" x2="45750" y2="4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6"/>
          <a:stretch/>
        </p:blipFill>
        <p:spPr>
          <a:xfrm>
            <a:off x="2037030" y="1746753"/>
            <a:ext cx="8223580" cy="3078744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03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003" y="5130184"/>
            <a:ext cx="8825659" cy="56673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Working with Bootstrap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82" y="-19658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1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27238"/>
          </a:xfrm>
        </p:spPr>
        <p:txBody>
          <a:bodyPr>
            <a:normAutofit/>
          </a:bodyPr>
          <a:lstStyle/>
          <a:p>
            <a:r>
              <a:rPr lang="en-US" sz="2000" dirty="0"/>
              <a:t>There are 4 main classes for tables</a:t>
            </a:r>
          </a:p>
          <a:p>
            <a:pPr lvl="1"/>
            <a:r>
              <a:rPr lang="en-US" sz="1800" dirty="0"/>
              <a:t>table</a:t>
            </a:r>
          </a:p>
          <a:p>
            <a:pPr lvl="1"/>
            <a:r>
              <a:rPr lang="en-US" sz="1800" dirty="0"/>
              <a:t>table-striped</a:t>
            </a:r>
          </a:p>
          <a:p>
            <a:pPr lvl="1"/>
            <a:r>
              <a:rPr lang="en-US" sz="1800" dirty="0"/>
              <a:t>table-bordered</a:t>
            </a:r>
          </a:p>
          <a:p>
            <a:pPr lvl="1"/>
            <a:r>
              <a:rPr lang="en-US" sz="1800" dirty="0"/>
              <a:t>table-hover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table </a:t>
            </a:r>
          </a:p>
          <a:p>
            <a:pPr marL="0" indent="0">
              <a:buNone/>
            </a:pPr>
            <a:r>
              <a:rPr lang="en-US" sz="2000" dirty="0"/>
              <a:t>	Basic table style with just some light padding and horizontal dividers.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&lt;table class = “table”&gt; … &lt;/table&gt;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821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8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table-striped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Used to get zebra-striping to any rows with in the &lt;</a:t>
            </a:r>
            <a:r>
              <a:rPr lang="en-US" sz="2000" dirty="0" err="1"/>
              <a:t>tbody</a:t>
            </a:r>
            <a:r>
              <a:rPr lang="en-US" sz="2000" dirty="0"/>
              <a:t>&gt;</a:t>
            </a:r>
          </a:p>
          <a:p>
            <a:pPr marL="0" lvl="1" indent="0">
              <a:buNone/>
            </a:pPr>
            <a:r>
              <a:rPr lang="en-US" sz="2000" b="1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&lt;table class = “table table-striped”&gt; … &lt;/table&gt;</a:t>
            </a: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 dirty="0"/>
              <a:t>table-bordered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Used to get borders surrounding every element and rounded corners around the entire table.</a:t>
            </a:r>
          </a:p>
          <a:p>
            <a:pPr marL="0" lvl="1" indent="0">
              <a:buNone/>
            </a:pPr>
            <a:r>
              <a:rPr lang="en-US" sz="2000" b="1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&lt;table class = “table table-bordered”&gt; … &lt;/table&gt;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228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72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table-hover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Used to get a light grey background to rows while the mouse cursor come over it.</a:t>
            </a:r>
          </a:p>
          <a:p>
            <a:pPr marL="0" lvl="1" indent="0">
              <a:buNone/>
            </a:pPr>
            <a:r>
              <a:rPr lang="en-US" sz="2000" b="1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&lt;table class = “table table-hover”&gt; … &lt;/table&gt;</a:t>
            </a:r>
          </a:p>
          <a:p>
            <a:pPr marL="0" lvl="1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lvl="1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table-condensed</a:t>
            </a:r>
          </a:p>
          <a:p>
            <a:pPr marL="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Used to make tables more compact by cutting cell padding in half.</a:t>
            </a:r>
          </a:p>
          <a:p>
            <a:pPr marL="0" lvl="1" indent="0">
              <a:buNone/>
            </a:pPr>
            <a:r>
              <a:rPr lang="en-US" sz="2000" b="1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&lt;table class = “table table-condensed”&gt; … &lt;/table&gt;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	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199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– Contextual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004690"/>
          </a:xfrm>
        </p:spPr>
        <p:txBody>
          <a:bodyPr>
            <a:normAutofit/>
          </a:bodyPr>
          <a:lstStyle/>
          <a:p>
            <a:r>
              <a:rPr lang="en-US" sz="2000" dirty="0"/>
              <a:t>It is used to color table rows / individual cells.</a:t>
            </a:r>
          </a:p>
          <a:p>
            <a:endParaRPr lang="en-US" sz="2000" dirty="0"/>
          </a:p>
          <a:p>
            <a:r>
              <a:rPr lang="en-US" sz="2000" dirty="0"/>
              <a:t>There are 5 contextual-classes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active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success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info</a:t>
            </a:r>
          </a:p>
          <a:p>
            <a:pPr lvl="1"/>
            <a:r>
              <a:rPr lang="en-US" sz="1800" dirty="0">
                <a:solidFill>
                  <a:srgbClr val="FFC000"/>
                </a:solidFill>
              </a:rPr>
              <a:t>warning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danger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7558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- Responsive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By wrapping any &lt;table&gt; in table-responsive class we can make a responsive table.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&lt;div class = “table-responsive”&gt;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	&lt;table class = “table”&gt;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		</a:t>
            </a:r>
            <a:r>
              <a:rPr lang="en-US" sz="1800" dirty="0">
                <a:solidFill>
                  <a:schemeClr val="tx1"/>
                </a:solidFill>
              </a:rPr>
              <a:t>….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	&lt;/table&gt;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45222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consist of 3 main classes</a:t>
            </a:r>
          </a:p>
          <a:p>
            <a:pPr lvl="1"/>
            <a:r>
              <a:rPr lang="en-US" sz="1800" dirty="0"/>
              <a:t>img-rounded</a:t>
            </a:r>
          </a:p>
          <a:p>
            <a:pPr lvl="1"/>
            <a:r>
              <a:rPr lang="en-US" sz="1800" dirty="0"/>
              <a:t>img-circle</a:t>
            </a:r>
          </a:p>
          <a:p>
            <a:pPr lvl="1"/>
            <a:r>
              <a:rPr lang="en-US" sz="1800" dirty="0"/>
              <a:t>img-thumbnail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59020" b="8942"/>
          <a:stretch/>
        </p:blipFill>
        <p:spPr>
          <a:xfrm>
            <a:off x="1154954" y="4321077"/>
            <a:ext cx="9753600" cy="23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4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Images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41523" b="20461"/>
          <a:stretch/>
        </p:blipFill>
        <p:spPr>
          <a:xfrm>
            <a:off x="1318734" y="2931733"/>
            <a:ext cx="9753600" cy="27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- Responsive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 also make responsive images by using </a:t>
            </a:r>
            <a:r>
              <a:rPr lang="en-US" sz="2000" dirty="0" err="1">
                <a:solidFill>
                  <a:srgbClr val="FF0000"/>
                </a:solidFill>
              </a:rPr>
              <a:t>img</a:t>
            </a:r>
            <a:r>
              <a:rPr lang="en-US" sz="2000" dirty="0">
                <a:solidFill>
                  <a:srgbClr val="FF0000"/>
                </a:solidFill>
              </a:rPr>
              <a:t>-fluid </a:t>
            </a:r>
            <a:r>
              <a:rPr lang="en-US" sz="2000" dirty="0"/>
              <a:t>class.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&lt;img </a:t>
            </a:r>
            <a:r>
              <a:rPr lang="en-US" sz="1800" dirty="0" err="1">
                <a:solidFill>
                  <a:srgbClr val="FF0000"/>
                </a:solidFill>
              </a:rPr>
              <a:t>src</a:t>
            </a:r>
            <a:r>
              <a:rPr lang="en-US" sz="1800" dirty="0">
                <a:solidFill>
                  <a:srgbClr val="FF0000"/>
                </a:solidFill>
              </a:rPr>
              <a:t> = “…” class = “</a:t>
            </a:r>
            <a:r>
              <a:rPr lang="en-US" sz="1800" dirty="0" err="1">
                <a:solidFill>
                  <a:srgbClr val="FF0000"/>
                </a:solidFill>
              </a:rPr>
              <a:t>img</a:t>
            </a:r>
            <a:r>
              <a:rPr lang="en-US" sz="1800" dirty="0">
                <a:solidFill>
                  <a:srgbClr val="FF0000"/>
                </a:solidFill>
              </a:rPr>
              <a:t>-fluid” alt = “</a:t>
            </a:r>
            <a:r>
              <a:rPr lang="en-US" sz="1800" dirty="0" err="1">
                <a:solidFill>
                  <a:srgbClr val="FF0000"/>
                </a:solidFill>
              </a:rPr>
              <a:t>Responsive_Image</a:t>
            </a:r>
            <a:r>
              <a:rPr lang="en-US" sz="1800" dirty="0">
                <a:solidFill>
                  <a:srgbClr val="FF0000"/>
                </a:solidFill>
              </a:rPr>
              <a:t>” /&gt;</a:t>
            </a:r>
          </a:p>
        </p:txBody>
      </p:sp>
    </p:spTree>
    <p:extLst>
      <p:ext uri="{BB962C8B-B14F-4D97-AF65-F5344CB8AC3E}">
        <p14:creationId xmlns:p14="http://schemas.microsoft.com/office/powerpoint/2010/main" val="1609557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a slideshow for cycling through elements.</a:t>
            </a:r>
          </a:p>
          <a:p>
            <a:endParaRPr lang="en-US" sz="2000" dirty="0"/>
          </a:p>
          <a:p>
            <a:r>
              <a:rPr lang="en-US" sz="2000" dirty="0"/>
              <a:t>We can use the </a:t>
            </a:r>
            <a:r>
              <a:rPr lang="en-US" sz="2000" dirty="0">
                <a:solidFill>
                  <a:srgbClr val="FF0000"/>
                </a:solidFill>
              </a:rPr>
              <a:t>carousel slide </a:t>
            </a:r>
            <a:r>
              <a:rPr lang="en-US" sz="2000" dirty="0"/>
              <a:t>class to create slideshow.</a:t>
            </a:r>
          </a:p>
          <a:p>
            <a:endParaRPr lang="en-US" sz="2000" dirty="0"/>
          </a:p>
          <a:p>
            <a:r>
              <a:rPr lang="en-US" sz="2000" dirty="0"/>
              <a:t>Syntax is,</a:t>
            </a:r>
          </a:p>
          <a:p>
            <a:pPr marL="0" indent="0">
              <a:buNone/>
            </a:pPr>
            <a:r>
              <a:rPr lang="en-US" sz="2000" dirty="0"/>
              <a:t>	&lt;div id="demo" class="carousel slide" data-ride="carousel"&gt;</a:t>
            </a:r>
          </a:p>
        </p:txBody>
      </p:sp>
    </p:spTree>
    <p:extLst>
      <p:ext uri="{BB962C8B-B14F-4D97-AF65-F5344CB8AC3E}">
        <p14:creationId xmlns:p14="http://schemas.microsoft.com/office/powerpoint/2010/main" val="169108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63" y="4481464"/>
            <a:ext cx="2448331" cy="1874227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1195057"/>
            <a:ext cx="4303578" cy="5160476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Introduction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History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Why bootstrap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It includes 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How to use it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Containers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Grid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Working with bootstrap 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Bootstrap 5 is coming 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Conclusion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5" y="1645318"/>
            <a:ext cx="4706623" cy="3053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004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2450" r="2704" b="3802"/>
          <a:stretch/>
        </p:blipFill>
        <p:spPr>
          <a:xfrm>
            <a:off x="461913" y="1832386"/>
            <a:ext cx="11255605" cy="50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66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98" y="2292253"/>
            <a:ext cx="9403895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alerts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provides an easy way to create predefined alert messages.</a:t>
            </a:r>
          </a:p>
          <a:p>
            <a:endParaRPr lang="en-US" sz="2000" dirty="0"/>
          </a:p>
          <a:p>
            <a:r>
              <a:rPr lang="en-US" sz="2000" dirty="0"/>
              <a:t>They are created with the </a:t>
            </a:r>
            <a:r>
              <a:rPr lang="en-US" sz="2000" dirty="0">
                <a:solidFill>
                  <a:srgbClr val="FF0000"/>
                </a:solidFill>
              </a:rPr>
              <a:t>alert</a:t>
            </a:r>
            <a:r>
              <a:rPr lang="en-US" sz="2000" dirty="0"/>
              <a:t> class followed by the one of the 4 contextual classes.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00B050"/>
                </a:solidFill>
              </a:rPr>
              <a:t>alert-success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0070C0"/>
                </a:solidFill>
              </a:rPr>
              <a:t>alert-info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alert-warning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alert-danger</a:t>
            </a:r>
          </a:p>
        </p:txBody>
      </p:sp>
    </p:spTree>
    <p:extLst>
      <p:ext uri="{BB962C8B-B14F-4D97-AF65-F5344CB8AC3E}">
        <p14:creationId xmlns:p14="http://schemas.microsoft.com/office/powerpoint/2010/main" val="4183093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- Example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27449" b="11952"/>
          <a:stretch/>
        </p:blipFill>
        <p:spPr>
          <a:xfrm>
            <a:off x="1154954" y="2326065"/>
            <a:ext cx="9753600" cy="44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57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- Example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33892" b="6185"/>
          <a:stretch/>
        </p:blipFill>
        <p:spPr>
          <a:xfrm>
            <a:off x="1338606" y="2366129"/>
            <a:ext cx="9753600" cy="43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7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155519"/>
          </a:xfrm>
        </p:spPr>
        <p:txBody>
          <a:bodyPr>
            <a:normAutofit/>
          </a:bodyPr>
          <a:lstStyle/>
          <a:p>
            <a:r>
              <a:rPr lang="en-US" sz="2000" dirty="0"/>
              <a:t>Bootstrap provides 7 styles of buttons. We can use the </a:t>
            </a:r>
            <a:r>
              <a:rPr lang="en-US" sz="2000" dirty="0" err="1">
                <a:solidFill>
                  <a:srgbClr val="FF0000"/>
                </a:solidFill>
              </a:rPr>
              <a:t>btn</a:t>
            </a:r>
            <a:r>
              <a:rPr lang="en-US" sz="2000" dirty="0"/>
              <a:t> class to obtain it.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btn</a:t>
            </a:r>
            <a:r>
              <a:rPr lang="en-US" sz="2000" dirty="0"/>
              <a:t>-default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btn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-primary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00B050"/>
                </a:solidFill>
              </a:rPr>
              <a:t>btn</a:t>
            </a:r>
            <a:r>
              <a:rPr lang="en-US" sz="2000" dirty="0">
                <a:solidFill>
                  <a:srgbClr val="00B050"/>
                </a:solidFill>
              </a:rPr>
              <a:t>-success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00B0F0"/>
                </a:solidFill>
              </a:rPr>
              <a:t>btn</a:t>
            </a:r>
            <a:r>
              <a:rPr lang="en-US" sz="2000" dirty="0">
                <a:solidFill>
                  <a:srgbClr val="00B0F0"/>
                </a:solidFill>
              </a:rPr>
              <a:t>-info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FFC000"/>
                </a:solidFill>
              </a:rPr>
              <a:t>btn</a:t>
            </a:r>
            <a:r>
              <a:rPr lang="en-US" sz="2000" dirty="0">
                <a:solidFill>
                  <a:srgbClr val="FFC000"/>
                </a:solidFill>
              </a:rPr>
              <a:t>-warning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FF0000"/>
                </a:solidFill>
              </a:rPr>
              <a:t>btn</a:t>
            </a:r>
            <a:r>
              <a:rPr lang="en-US" sz="2000" dirty="0">
                <a:solidFill>
                  <a:srgbClr val="FF0000"/>
                </a:solidFill>
              </a:rPr>
              <a:t>-danger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btn</a:t>
            </a:r>
            <a:r>
              <a:rPr lang="en-US" sz="2000" dirty="0"/>
              <a:t>-link</a:t>
            </a:r>
          </a:p>
        </p:txBody>
      </p:sp>
    </p:spTree>
    <p:extLst>
      <p:ext uri="{BB962C8B-B14F-4D97-AF65-F5344CB8AC3E}">
        <p14:creationId xmlns:p14="http://schemas.microsoft.com/office/powerpoint/2010/main" val="25670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- Example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0738" t="20747" r="8655" b="16173"/>
          <a:stretch/>
        </p:blipFill>
        <p:spPr>
          <a:xfrm>
            <a:off x="2158738" y="2243580"/>
            <a:ext cx="7861956" cy="46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0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10422"/>
          </a:xfrm>
        </p:spPr>
        <p:txBody>
          <a:bodyPr>
            <a:normAutofit/>
          </a:bodyPr>
          <a:lstStyle/>
          <a:p>
            <a:r>
              <a:rPr lang="en-US" sz="2000" dirty="0"/>
              <a:t>It is used to create a spinner/loader.</a:t>
            </a:r>
          </a:p>
          <a:p>
            <a:endParaRPr lang="en-US" sz="2000" dirty="0"/>
          </a:p>
          <a:p>
            <a:r>
              <a:rPr lang="en-US" sz="2000" dirty="0"/>
              <a:t>We can use the </a:t>
            </a:r>
            <a:r>
              <a:rPr lang="en-US" sz="2000" dirty="0">
                <a:solidFill>
                  <a:srgbClr val="FF0000"/>
                </a:solidFill>
              </a:rPr>
              <a:t>spinner-border</a:t>
            </a:r>
            <a:r>
              <a:rPr lang="en-US" sz="2000" dirty="0"/>
              <a:t> class to create it.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Syntax is,</a:t>
            </a:r>
          </a:p>
          <a:p>
            <a:pPr marL="0" indent="0">
              <a:buNone/>
            </a:pPr>
            <a:r>
              <a:rPr lang="en-US" sz="2000" dirty="0"/>
              <a:t>	&lt;div class="spinner-border"&gt;&lt;/div&gt;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By using contextual class we can change the color of the spinner accordingly.</a:t>
            </a:r>
          </a:p>
        </p:txBody>
      </p:sp>
    </p:spTree>
    <p:extLst>
      <p:ext uri="{BB962C8B-B14F-4D97-AF65-F5344CB8AC3E}">
        <p14:creationId xmlns:p14="http://schemas.microsoft.com/office/powerpoint/2010/main" val="320875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50"/>
          <a:stretch/>
        </p:blipFill>
        <p:spPr>
          <a:xfrm>
            <a:off x="5535660" y="2767009"/>
            <a:ext cx="3977985" cy="560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56"/>
          <a:stretch/>
        </p:blipFill>
        <p:spPr>
          <a:xfrm>
            <a:off x="4380385" y="3535051"/>
            <a:ext cx="3977985" cy="621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97" y="4680527"/>
            <a:ext cx="40694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7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- Glyphicons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Bootstrap provides 260 glyphicons from Glyphicon Halflings set.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4157" t="45389" r="16835" b="8735"/>
          <a:stretch/>
        </p:blipFill>
        <p:spPr>
          <a:xfrm>
            <a:off x="2696066" y="3195686"/>
            <a:ext cx="6730738" cy="33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5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Bootstrap is a free, open-source, and one of the most popular front-end framework.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Developed by     twitter for creating responsive web applications.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It is a collection of CSS and JavaScript.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Bootstrap is the 6</a:t>
            </a:r>
            <a:r>
              <a:rPr lang="en-US" sz="2000" baseline="30000" dirty="0"/>
              <a:t>th</a:t>
            </a:r>
            <a:r>
              <a:rPr lang="en-US" sz="2000" dirty="0"/>
              <a:t> most starred project on Github, with more than   	   135,000 stars.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66" y="2637281"/>
            <a:ext cx="390055" cy="390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56" b="89352" l="4600" r="4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692" r="53755" b="10100"/>
          <a:stretch/>
        </p:blipFill>
        <p:spPr>
          <a:xfrm>
            <a:off x="8688249" y="4239747"/>
            <a:ext cx="336176" cy="3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Glyphicons - 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2488" y="1868038"/>
            <a:ext cx="11349871" cy="4989961"/>
            <a:chOff x="452488" y="1868038"/>
            <a:chExt cx="11349871" cy="4989961"/>
          </a:xfrm>
        </p:grpSpPr>
        <p:pic>
          <p:nvPicPr>
            <p:cNvPr id="4" name="Object 1" descr="preencoded.png"/>
            <p:cNvPicPr>
              <a:picLocks noChangeAspect="1"/>
            </p:cNvPicPr>
            <p:nvPr/>
          </p:nvPicPr>
          <p:blipFill rotWithShape="1">
            <a:blip r:embed="rId2"/>
            <a:srcRect l="105" t="21521" r="1056" b="5704"/>
            <a:stretch/>
          </p:blipFill>
          <p:spPr>
            <a:xfrm>
              <a:off x="452488" y="1868039"/>
              <a:ext cx="8993170" cy="496625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416743" y="1868038"/>
              <a:ext cx="2385616" cy="4989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28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Glyphicons - Example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29473" b="17277"/>
          <a:stretch/>
        </p:blipFill>
        <p:spPr>
          <a:xfrm>
            <a:off x="1593130" y="2514927"/>
            <a:ext cx="9753600" cy="38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2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-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155519"/>
          </a:xfrm>
        </p:spPr>
        <p:txBody>
          <a:bodyPr>
            <a:normAutofit/>
          </a:bodyPr>
          <a:lstStyle/>
          <a:p>
            <a:r>
              <a:rPr lang="en-US" sz="2000" dirty="0"/>
              <a:t>Used to provide information about something.</a:t>
            </a:r>
          </a:p>
          <a:p>
            <a:endParaRPr lang="en-US" sz="2000" dirty="0"/>
          </a:p>
          <a:p>
            <a:r>
              <a:rPr lang="en-US" sz="2000" dirty="0"/>
              <a:t>We can create labels with colorful backgrounds to highlight the text.</a:t>
            </a:r>
          </a:p>
          <a:p>
            <a:endParaRPr lang="en-US" sz="2000" dirty="0"/>
          </a:p>
          <a:p>
            <a:r>
              <a:rPr lang="en-US" sz="2000" dirty="0"/>
              <a:t>Use the </a:t>
            </a:r>
            <a:r>
              <a:rPr lang="en-US" sz="2000" dirty="0">
                <a:solidFill>
                  <a:srgbClr val="FF0000"/>
                </a:solidFill>
              </a:rPr>
              <a:t>label</a:t>
            </a:r>
            <a:r>
              <a:rPr lang="en-US" sz="2000" dirty="0"/>
              <a:t> class followed by one of the six contextual classes.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label-default		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label-primary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00B050"/>
                </a:solidFill>
              </a:rPr>
              <a:t>label-success</a:t>
            </a:r>
            <a:r>
              <a:rPr lang="en-US" sz="2000" dirty="0"/>
              <a:t>			</a:t>
            </a:r>
            <a:r>
              <a:rPr lang="en-US" sz="2000" dirty="0">
                <a:solidFill>
                  <a:srgbClr val="00B0F0"/>
                </a:solidFill>
              </a:rPr>
              <a:t>label-info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label-warning	</a:t>
            </a:r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label-danger</a:t>
            </a:r>
          </a:p>
        </p:txBody>
      </p:sp>
    </p:spTree>
    <p:extLst>
      <p:ext uri="{BB962C8B-B14F-4D97-AF65-F5344CB8AC3E}">
        <p14:creationId xmlns:p14="http://schemas.microsoft.com/office/powerpoint/2010/main" val="755254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- Example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21935" b="15087"/>
          <a:stretch/>
        </p:blipFill>
        <p:spPr>
          <a:xfrm>
            <a:off x="1262176" y="2251000"/>
            <a:ext cx="9753600" cy="46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1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-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61251"/>
          </a:xfrm>
        </p:spPr>
        <p:txBody>
          <a:bodyPr>
            <a:normAutofit/>
          </a:bodyPr>
          <a:lstStyle/>
          <a:p>
            <a:r>
              <a:rPr lang="en-US" sz="2000" dirty="0"/>
              <a:t>It is a bordered box with some padding around it’s content that can be used to highlight or separated from information.</a:t>
            </a:r>
          </a:p>
          <a:p>
            <a:endParaRPr lang="en-US" sz="2000" dirty="0"/>
          </a:p>
          <a:p>
            <a:r>
              <a:rPr lang="en-US" sz="2000" dirty="0"/>
              <a:t>Like other classes it is also used with contextual classes.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panel-default		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panel-primary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00B050"/>
                </a:solidFill>
              </a:rPr>
              <a:t>panel-success		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panel-info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panel-warning</a:t>
            </a:r>
            <a:r>
              <a:rPr lang="en-US" sz="2000" dirty="0"/>
              <a:t>			</a:t>
            </a:r>
            <a:r>
              <a:rPr lang="en-US" sz="2000" dirty="0">
                <a:solidFill>
                  <a:srgbClr val="FF0000"/>
                </a:solidFill>
              </a:rPr>
              <a:t>panel-danger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8903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Panels - Example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t="21650" b="46263"/>
          <a:stretch/>
        </p:blipFill>
        <p:spPr>
          <a:xfrm>
            <a:off x="1154954" y="2403836"/>
            <a:ext cx="9753600" cy="2347274"/>
          </a:xfrm>
          <a:prstGeom prst="rect">
            <a:avLst/>
          </a:prstGeom>
        </p:spPr>
      </p:pic>
      <p:pic>
        <p:nvPicPr>
          <p:cNvPr id="5" name="Object 1" descr="preencoded.png"/>
          <p:cNvPicPr>
            <a:picLocks noChangeAspect="1"/>
          </p:cNvPicPr>
          <p:nvPr/>
        </p:nvPicPr>
        <p:blipFill rotWithShape="1">
          <a:blip r:embed="rId2"/>
          <a:srcRect l="16557" t="63897" r="15788" b="9042"/>
          <a:stretch/>
        </p:blipFill>
        <p:spPr>
          <a:xfrm>
            <a:off x="2884603" y="4751110"/>
            <a:ext cx="6598762" cy="19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-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61251"/>
          </a:xfrm>
        </p:spPr>
        <p:txBody>
          <a:bodyPr>
            <a:normAutofit/>
          </a:bodyPr>
          <a:lstStyle/>
          <a:p>
            <a:r>
              <a:rPr lang="en-US" sz="2000" dirty="0"/>
              <a:t>Form controls automatically receive some global styling with Bootstrap.</a:t>
            </a:r>
          </a:p>
          <a:p>
            <a:endParaRPr lang="en-US" sz="2000" dirty="0"/>
          </a:p>
          <a:p>
            <a:r>
              <a:rPr lang="en-US" sz="2000" dirty="0"/>
              <a:t>All elements with class </a:t>
            </a:r>
            <a:r>
              <a:rPr lang="en-US" sz="2000" dirty="0">
                <a:solidFill>
                  <a:srgbClr val="FF0000"/>
                </a:solidFill>
              </a:rPr>
              <a:t>form-control</a:t>
            </a:r>
            <a:r>
              <a:rPr lang="en-US" sz="2000" dirty="0"/>
              <a:t> have a width of 100%.</a:t>
            </a:r>
          </a:p>
          <a:p>
            <a:endParaRPr lang="en-US" sz="2000" dirty="0"/>
          </a:p>
          <a:p>
            <a:r>
              <a:rPr lang="en-US" sz="2000" dirty="0"/>
              <a:t>It provides following types of layout,</a:t>
            </a:r>
          </a:p>
          <a:p>
            <a:pPr lvl="1"/>
            <a:r>
              <a:rPr lang="en-US" dirty="0"/>
              <a:t>Vertical form (default)</a:t>
            </a:r>
          </a:p>
          <a:p>
            <a:pPr lvl="1"/>
            <a:r>
              <a:rPr lang="en-US" dirty="0"/>
              <a:t>Horizontal form</a:t>
            </a:r>
          </a:p>
          <a:p>
            <a:pPr lvl="1"/>
            <a:r>
              <a:rPr lang="en-US" dirty="0"/>
              <a:t>Inline form</a:t>
            </a:r>
          </a:p>
        </p:txBody>
      </p:sp>
    </p:spTree>
    <p:extLst>
      <p:ext uri="{BB962C8B-B14F-4D97-AF65-F5344CB8AC3E}">
        <p14:creationId xmlns:p14="http://schemas.microsoft.com/office/powerpoint/2010/main" val="1407778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the default form layout.</a:t>
            </a:r>
          </a:p>
          <a:p>
            <a:endParaRPr lang="en-US" sz="2000" dirty="0"/>
          </a:p>
          <a:p>
            <a:r>
              <a:rPr lang="en-US" sz="2000" dirty="0"/>
              <a:t>Wrap labels and controls in a &lt;div&gt; with a class </a:t>
            </a:r>
            <a:r>
              <a:rPr lang="en-US" sz="2000" dirty="0">
                <a:solidFill>
                  <a:srgbClr val="FF0000"/>
                </a:solidFill>
              </a:rPr>
              <a:t>form-group</a:t>
            </a:r>
            <a:r>
              <a:rPr lang="en-US" sz="2000" dirty="0"/>
              <a:t>, which is used for optimum spacing.</a:t>
            </a:r>
          </a:p>
          <a:p>
            <a:endParaRPr lang="en-US" sz="2000" dirty="0"/>
          </a:p>
          <a:p>
            <a:r>
              <a:rPr lang="en-US" sz="2000" dirty="0"/>
              <a:t>Add the class form-control to all the elements</a:t>
            </a:r>
          </a:p>
        </p:txBody>
      </p:sp>
    </p:spTree>
    <p:extLst>
      <p:ext uri="{BB962C8B-B14F-4D97-AF65-F5344CB8AC3E}">
        <p14:creationId xmlns:p14="http://schemas.microsoft.com/office/powerpoint/2010/main" val="3981110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Forms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4692" t="61119" r="13498" b="4860"/>
          <a:stretch/>
        </p:blipFill>
        <p:spPr>
          <a:xfrm>
            <a:off x="1470582" y="3073137"/>
            <a:ext cx="9020448" cy="240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360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 the class </a:t>
            </a:r>
            <a:r>
              <a:rPr lang="en-US" sz="2000" dirty="0">
                <a:solidFill>
                  <a:srgbClr val="FF0000"/>
                </a:solidFill>
              </a:rPr>
              <a:t>form-horizontal</a:t>
            </a:r>
            <a:r>
              <a:rPr lang="en-US" sz="2000" dirty="0"/>
              <a:t> in the &lt;form&gt; tag.</a:t>
            </a:r>
          </a:p>
          <a:p>
            <a:endParaRPr lang="en-US" sz="2000" dirty="0"/>
          </a:p>
          <a:p>
            <a:r>
              <a:rPr lang="en-US" sz="2000" dirty="0"/>
              <a:t>Add the class </a:t>
            </a:r>
            <a:r>
              <a:rPr lang="en-US" sz="2000" dirty="0">
                <a:solidFill>
                  <a:srgbClr val="FF0000"/>
                </a:solidFill>
              </a:rPr>
              <a:t>control-label</a:t>
            </a:r>
            <a:r>
              <a:rPr lang="en-US" sz="2000" dirty="0"/>
              <a:t> to all labels in form.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5947" t="55498" r="15142" b="16839"/>
          <a:stretch/>
        </p:blipFill>
        <p:spPr>
          <a:xfrm>
            <a:off x="2631333" y="4311650"/>
            <a:ext cx="6721312" cy="151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81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Developed by Mark Otto and Jacob Thornton at	    twitter.</a:t>
            </a:r>
          </a:p>
          <a:p>
            <a:endParaRPr lang="en-US" sz="2000" dirty="0"/>
          </a:p>
          <a:p>
            <a:r>
              <a:rPr lang="en-US" sz="2000" dirty="0"/>
              <a:t>It was renamed from Twitter Blueprint to Bootstrap.</a:t>
            </a:r>
          </a:p>
          <a:p>
            <a:endParaRPr lang="en-US" sz="2000" dirty="0"/>
          </a:p>
          <a:p>
            <a:r>
              <a:rPr lang="en-US" sz="2000" dirty="0"/>
              <a:t>  Released as an open-source product on August 19, 2011 in</a:t>
            </a:r>
          </a:p>
          <a:p>
            <a:pPr marL="0" indent="0">
              <a:buNone/>
            </a:pPr>
            <a:r>
              <a:rPr lang="en-US" sz="2000" dirty="0"/>
              <a:t>       Github.</a:t>
            </a:r>
          </a:p>
          <a:p>
            <a:endParaRPr lang="en-US" sz="2000" dirty="0"/>
          </a:p>
          <a:p>
            <a:r>
              <a:rPr lang="en-US" sz="2000" dirty="0"/>
              <a:t>It consist of 3 major versions, Bootstrap 2, 3 &amp; 4.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45" y="1825625"/>
            <a:ext cx="390055" cy="3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3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used align all the elements of form in a line and left aligned.</a:t>
            </a:r>
          </a:p>
          <a:p>
            <a:endParaRPr lang="en-US" sz="2000" dirty="0"/>
          </a:p>
          <a:p>
            <a:r>
              <a:rPr lang="en-US" sz="2000" dirty="0"/>
              <a:t>Add the class </a:t>
            </a:r>
            <a:r>
              <a:rPr lang="en-US" sz="2000" dirty="0">
                <a:solidFill>
                  <a:srgbClr val="FF0000"/>
                </a:solidFill>
              </a:rPr>
              <a:t>form-inline</a:t>
            </a:r>
            <a:r>
              <a:rPr lang="en-US" sz="2000" dirty="0"/>
              <a:t> in &lt;form&gt; tag.</a:t>
            </a:r>
          </a:p>
          <a:p>
            <a:endParaRPr lang="en-US" sz="2000" dirty="0"/>
          </a:p>
          <a:p>
            <a:r>
              <a:rPr lang="en-US" sz="2000" dirty="0"/>
              <a:t>This only applies to form within viewports that are at least 768px wide.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/>
          <a:srcRect l="14786" t="62027" r="18622" b="27320"/>
          <a:stretch/>
        </p:blipFill>
        <p:spPr>
          <a:xfrm>
            <a:off x="1707506" y="5252301"/>
            <a:ext cx="8590251" cy="772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150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- Themes &amp;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 find and download several themes &amp; templates.</a:t>
            </a:r>
          </a:p>
          <a:p>
            <a:pPr lvl="1"/>
            <a:r>
              <a:rPr lang="en-US" sz="1800" dirty="0"/>
              <a:t>A theme consist of customized CSS.</a:t>
            </a:r>
          </a:p>
          <a:p>
            <a:pPr lvl="1"/>
            <a:r>
              <a:rPr lang="en-US" sz="1800" dirty="0"/>
              <a:t>A template consist of one or more predesigned Html pages, which often make use of theme.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Both are collection of bootstrap elements (Grid, buttons, panels, etc.).</a:t>
            </a:r>
          </a:p>
        </p:txBody>
      </p:sp>
      <p:pic>
        <p:nvPicPr>
          <p:cNvPr id="4" name="Object 1" descr="preencoded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253" b="11984"/>
          <a:stretch/>
        </p:blipFill>
        <p:spPr>
          <a:xfrm>
            <a:off x="1440091" y="4804400"/>
            <a:ext cx="9753600" cy="6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36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5 is coming 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27842" r="23924" b="28488"/>
          <a:stretch/>
        </p:blipFill>
        <p:spPr>
          <a:xfrm>
            <a:off x="1154954" y="3506771"/>
            <a:ext cx="4213781" cy="1593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032395" y="3179951"/>
            <a:ext cx="3638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sz="2000" dirty="0"/>
              <a:t>Dropped </a:t>
            </a:r>
            <a:r>
              <a:rPr lang="en-US" sz="2000" dirty="0" err="1"/>
              <a:t>jQuery</a:t>
            </a:r>
            <a:endParaRPr lang="en-US" sz="2000" dirty="0"/>
          </a:p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sz="2000" dirty="0"/>
              <a:t>Responsive containers</a:t>
            </a:r>
          </a:p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sz="2000" dirty="0"/>
              <a:t>Using as module</a:t>
            </a:r>
          </a:p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endParaRPr lang="en-US" sz="2000" dirty="0"/>
          </a:p>
          <a:p>
            <a:pPr marL="342900" indent="-34290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sz="2000" dirty="0"/>
              <a:t>Refreshed website</a:t>
            </a:r>
          </a:p>
        </p:txBody>
      </p:sp>
    </p:spTree>
    <p:extLst>
      <p:ext uri="{BB962C8B-B14F-4D97-AF65-F5344CB8AC3E}">
        <p14:creationId xmlns:p14="http://schemas.microsoft.com/office/powerpoint/2010/main" val="805927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Bootstrap is a free and open-source CSS framework directed at responsive, mobile-first front-end web development.</a:t>
            </a:r>
          </a:p>
          <a:p>
            <a:endParaRPr lang="en-US" sz="2000" dirty="0"/>
          </a:p>
          <a:p>
            <a:r>
              <a:rPr lang="en-US" sz="2000" dirty="0"/>
              <a:t>It makes the responsive web designing more easy and effective.</a:t>
            </a:r>
          </a:p>
          <a:p>
            <a:endParaRPr lang="en-US" sz="2000" dirty="0"/>
          </a:p>
          <a:p>
            <a:r>
              <a:rPr lang="en-US" sz="2000" dirty="0"/>
              <a:t>It contains CSS, </a:t>
            </a:r>
            <a:r>
              <a:rPr lang="en-US" sz="2000" dirty="0" err="1"/>
              <a:t>jQuery</a:t>
            </a:r>
            <a:r>
              <a:rPr lang="en-US" sz="2000" dirty="0"/>
              <a:t> / </a:t>
            </a:r>
            <a:r>
              <a:rPr lang="en-US" sz="2000" dirty="0" err="1"/>
              <a:t>Javascript</a:t>
            </a:r>
            <a:r>
              <a:rPr lang="en-US" sz="2000" dirty="0"/>
              <a:t> that makes the designing more easier.</a:t>
            </a:r>
          </a:p>
        </p:txBody>
      </p:sp>
    </p:spTree>
    <p:extLst>
      <p:ext uri="{BB962C8B-B14F-4D97-AF65-F5344CB8AC3E}">
        <p14:creationId xmlns:p14="http://schemas.microsoft.com/office/powerpoint/2010/main" val="181573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Bootstrap v2.0</a:t>
            </a:r>
          </a:p>
          <a:p>
            <a:pPr lvl="1"/>
            <a:r>
              <a:rPr lang="en-US" sz="1800" dirty="0"/>
              <a:t>Released on January 31, 2012.</a:t>
            </a:r>
          </a:p>
          <a:p>
            <a:pPr lvl="1"/>
            <a:r>
              <a:rPr lang="en-US" sz="1800" dirty="0"/>
              <a:t>Built-in support for Glyphicons.</a:t>
            </a:r>
          </a:p>
          <a:p>
            <a:pPr lvl="1"/>
            <a:r>
              <a:rPr lang="en-US" sz="1800" dirty="0"/>
              <a:t>Supports responsive web designing.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000" dirty="0"/>
              <a:t>Bootstrap v3.0</a:t>
            </a:r>
          </a:p>
          <a:p>
            <a:pPr lvl="1"/>
            <a:r>
              <a:rPr lang="en-US" sz="1800" dirty="0"/>
              <a:t>Released on August 19, 2013.</a:t>
            </a:r>
          </a:p>
          <a:p>
            <a:pPr lvl="1"/>
            <a:r>
              <a:rPr lang="en-US" sz="1800" dirty="0"/>
              <a:t>Redesigned components to use flat design and a mobile first approach.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1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Bootstrap v4.0</a:t>
            </a:r>
          </a:p>
          <a:p>
            <a:pPr lvl="1"/>
            <a:r>
              <a:rPr lang="en-US" sz="1800" dirty="0"/>
              <a:t>The first alpha version of Bootstrap 4 was released on August 19, 2015.</a:t>
            </a:r>
          </a:p>
          <a:p>
            <a:pPr lvl="1"/>
            <a:r>
              <a:rPr lang="en-US" sz="1800" dirty="0"/>
              <a:t>The first beta version was released on August 10, 2017.</a:t>
            </a:r>
          </a:p>
          <a:p>
            <a:pPr lvl="1"/>
            <a:r>
              <a:rPr lang="en-US" sz="1800" dirty="0"/>
              <a:t>Mark Otto suspended work on Bootstrap 3 to free-up time to work on </a:t>
            </a:r>
          </a:p>
          <a:p>
            <a:pPr marL="457200" lvl="1" indent="0">
              <a:buNone/>
            </a:pPr>
            <a:r>
              <a:rPr lang="en-US" sz="1800" dirty="0"/>
              <a:t>     Bootstrap 4.</a:t>
            </a:r>
          </a:p>
          <a:p>
            <a:pPr lvl="1"/>
            <a:r>
              <a:rPr lang="en-US" sz="1800" dirty="0"/>
              <a:t>V4.0 was finalized January 18, 2018.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8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BOOTSTRAP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Mobile first approach.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Browser support.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4"/>
          <a:stretch/>
        </p:blipFill>
        <p:spPr>
          <a:xfrm>
            <a:off x="4390931" y="1643740"/>
            <a:ext cx="5354768" cy="1702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45" y="5282693"/>
            <a:ext cx="430041" cy="430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47" y="5227996"/>
            <a:ext cx="514311" cy="484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47" y="5173938"/>
            <a:ext cx="540055" cy="530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10" y="5182517"/>
            <a:ext cx="532436" cy="530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46" y="5147255"/>
            <a:ext cx="583585" cy="5835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3523" y="525438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244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BOOTSTRAP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Easy to get started.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Responsive design.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2299443"/>
            <a:ext cx="2982033" cy="1129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6264"/>
            <a:ext cx="3561901" cy="19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676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FB9CC8974AF2439B3393C337710AC9" ma:contentTypeVersion="13" ma:contentTypeDescription="Create a new document." ma:contentTypeScope="" ma:versionID="e274904d9a24eda20200b659ff308d5c">
  <xsd:schema xmlns:xsd="http://www.w3.org/2001/XMLSchema" xmlns:xs="http://www.w3.org/2001/XMLSchema" xmlns:p="http://schemas.microsoft.com/office/2006/metadata/properties" xmlns:ns2="feda5b12-6c9f-4f33-9b79-a407ebaa7e49" xmlns:ns3="f3a38cc3-4f20-40dd-b232-1e32b2491574" targetNamespace="http://schemas.microsoft.com/office/2006/metadata/properties" ma:root="true" ma:fieldsID="3ed43aa23ab42f1bad6113266d412373" ns2:_="" ns3:_="">
    <xsd:import namespace="feda5b12-6c9f-4f33-9b79-a407ebaa7e49"/>
    <xsd:import namespace="f3a38cc3-4f20-40dd-b232-1e32b24915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a5b12-6c9f-4f33-9b79-a407ebaa7e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5fb17f9-c4a6-4923-93a9-08c144048b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38cc3-4f20-40dd-b232-1e32b249157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f9f3428-1f0e-4a4a-aaea-27347730424b}" ma:internalName="TaxCatchAll" ma:showField="CatchAllData" ma:web="f3a38cc3-4f20-40dd-b232-1e32b24915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3a38cc3-4f20-40dd-b232-1e32b2491574" xsi:nil="true"/>
    <lcf76f155ced4ddcb4097134ff3c332f xmlns="feda5b12-6c9f-4f33-9b79-a407ebaa7e4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1ED4D3F-CD81-4F09-B333-3788795367A3}"/>
</file>

<file path=customXml/itemProps2.xml><?xml version="1.0" encoding="utf-8"?>
<ds:datastoreItem xmlns:ds="http://schemas.openxmlformats.org/officeDocument/2006/customXml" ds:itemID="{6ABF7C5D-EF86-48F5-B430-FBA59C6BBCA0}"/>
</file>

<file path=customXml/itemProps3.xml><?xml version="1.0" encoding="utf-8"?>
<ds:datastoreItem xmlns:ds="http://schemas.openxmlformats.org/officeDocument/2006/customXml" ds:itemID="{CA3D2E9F-D19A-4A84-B404-8B30E821BA52}"/>
</file>

<file path=docProps/app.xml><?xml version="1.0" encoding="utf-8"?>
<Properties xmlns="http://schemas.openxmlformats.org/officeDocument/2006/extended-properties" xmlns:vt="http://schemas.openxmlformats.org/officeDocument/2006/docPropsVTypes">
  <TotalTime>7683</TotalTime>
  <Words>1417</Words>
  <Application>Microsoft Office PowerPoint</Application>
  <PresentationFormat>Widescreen</PresentationFormat>
  <Paragraphs>289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Courier New</vt:lpstr>
      <vt:lpstr>Office Theme</vt:lpstr>
      <vt:lpstr>PowerPoint Presentation</vt:lpstr>
      <vt:lpstr>PowerPoint Presentation</vt:lpstr>
      <vt:lpstr>Contents</vt:lpstr>
      <vt:lpstr>INTRODUCTION</vt:lpstr>
      <vt:lpstr>HISTORY</vt:lpstr>
      <vt:lpstr>HISTORY</vt:lpstr>
      <vt:lpstr>HISTORY</vt:lpstr>
      <vt:lpstr>WHY BOOTSTRAP ?</vt:lpstr>
      <vt:lpstr>WHY BOOTSTRAP ?</vt:lpstr>
      <vt:lpstr>IT INCLUDES !</vt:lpstr>
      <vt:lpstr>How to use it ?</vt:lpstr>
      <vt:lpstr>Containers</vt:lpstr>
      <vt:lpstr>Containers</vt:lpstr>
      <vt:lpstr>Grid</vt:lpstr>
      <vt:lpstr>Grid Structure</vt:lpstr>
      <vt:lpstr>Grid Example</vt:lpstr>
      <vt:lpstr>Grid Working</vt:lpstr>
      <vt:lpstr>Grid Classes</vt:lpstr>
      <vt:lpstr>Grid Options</vt:lpstr>
      <vt:lpstr>Working with Bootstrap !</vt:lpstr>
      <vt:lpstr>Bootstrap Tables</vt:lpstr>
      <vt:lpstr>Bootstrap Tables</vt:lpstr>
      <vt:lpstr>Bootstrap Tables</vt:lpstr>
      <vt:lpstr>Table – Contextual Classes</vt:lpstr>
      <vt:lpstr>Table - Responsive</vt:lpstr>
      <vt:lpstr>Bootstrap Images</vt:lpstr>
      <vt:lpstr>Bootstrap Images</vt:lpstr>
      <vt:lpstr>Image - Responsive</vt:lpstr>
      <vt:lpstr>Carousel</vt:lpstr>
      <vt:lpstr>Carousel</vt:lpstr>
      <vt:lpstr>Carousel</vt:lpstr>
      <vt:lpstr>Bootstrap alerts</vt:lpstr>
      <vt:lpstr>Alert - Example</vt:lpstr>
      <vt:lpstr>Alert - Example</vt:lpstr>
      <vt:lpstr>Bootstrap Buttons</vt:lpstr>
      <vt:lpstr>Buttons - Example</vt:lpstr>
      <vt:lpstr>Spinners</vt:lpstr>
      <vt:lpstr>Spinners</vt:lpstr>
      <vt:lpstr>Bootstrap - Glyphicons</vt:lpstr>
      <vt:lpstr>Glyphicons - Example</vt:lpstr>
      <vt:lpstr>Glyphicons - Example</vt:lpstr>
      <vt:lpstr>Bootstrap - Labels</vt:lpstr>
      <vt:lpstr>Labels - Example</vt:lpstr>
      <vt:lpstr>Bootstrap - Panels</vt:lpstr>
      <vt:lpstr>Panels - Example</vt:lpstr>
      <vt:lpstr>Bootstrap - Forms</vt:lpstr>
      <vt:lpstr>Vertical Forms</vt:lpstr>
      <vt:lpstr>Vertical Forms</vt:lpstr>
      <vt:lpstr>Horizontal Forms</vt:lpstr>
      <vt:lpstr>Inline Forms</vt:lpstr>
      <vt:lpstr>Bootstrap - Themes &amp; Templates</vt:lpstr>
      <vt:lpstr>Bootstrap 5 is coming 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</dc:creator>
  <cp:lastModifiedBy>Ahmed Reda AbdEbaset Ismail</cp:lastModifiedBy>
  <cp:revision>32</cp:revision>
  <dcterms:created xsi:type="dcterms:W3CDTF">2024-03-14T10:03:54Z</dcterms:created>
  <dcterms:modified xsi:type="dcterms:W3CDTF">2024-09-09T21:41:12Z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0x0101005EFB9CC8974AF2439B3393C337710AC9</vt:lpwstr>
  </property>
</Properties>
</file>